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AD47"/>
    <a:srgbClr val="1A7260"/>
    <a:srgbClr val="CDDBE8"/>
    <a:srgbClr val="F03D3C"/>
    <a:srgbClr val="DC8232"/>
    <a:srgbClr val="FCBA5E"/>
    <a:srgbClr val="DD8232"/>
    <a:srgbClr val="A75A2F"/>
    <a:srgbClr val="75454A"/>
    <a:srgbClr val="C13B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5866" autoAdjust="0"/>
  </p:normalViewPr>
  <p:slideViewPr>
    <p:cSldViewPr snapToGrid="0">
      <p:cViewPr varScale="1">
        <p:scale>
          <a:sx n="98" d="100"/>
          <a:sy n="98" d="100"/>
        </p:scale>
        <p:origin x="571" y="-60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FC9A6-9D0D-48B5-9C52-F1917A1442E9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C5FF0-0F08-4F98-B5B3-080809DFE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376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Lesson Goal: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Students will be able to: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Recognize the </a:t>
            </a: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letter A/a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Say the </a:t>
            </a: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sound /a/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clearly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Associate the sound with the word </a:t>
            </a:r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apple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9918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r>
              <a:rPr lang="en-US" sz="12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let students choose by pointing or saying the word.</a:t>
            </a:r>
            <a:endParaRPr lang="en-US" sz="1200" kern="100" dirty="0">
              <a:solidFill>
                <a:srgbClr val="FF0000"/>
              </a:solidFill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78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endParaRPr lang="en-US" dirty="0">
              <a:effectLst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</a:t>
            </a:r>
            <a:r>
              <a:rPr lang="en-US" sz="1200" b="1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clap</a:t>
            </a:r>
            <a:r>
              <a:rPr lang="en-US" sz="1200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when they hear /a/</a:t>
            </a:r>
            <a:endParaRPr lang="en-US" sz="1200" kern="100" dirty="0">
              <a:solidFill>
                <a:srgbClr val="FF0000"/>
              </a:solidFill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en-US" sz="12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Make it fun and dramatic: </a:t>
            </a:r>
            <a:r>
              <a:rPr lang="en-US" sz="1200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“Let’s listen... APPLE! Clap or no clap?”</a:t>
            </a:r>
            <a:endParaRPr lang="en-US" sz="1200" kern="100" dirty="0">
              <a:solidFill>
                <a:srgbClr val="FF0000"/>
              </a:solidFill>
              <a:effectLst/>
              <a:latin typeface="Aptos"/>
              <a:ea typeface="Aptos"/>
              <a:cs typeface="Times New Roman" panose="02020603050405020304" pitchFamily="18" charset="0"/>
            </a:endParaRPr>
          </a:p>
          <a:p>
            <a:pPr marL="457200" marR="0" lvl="1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Courier New" panose="02070309020205020404" pitchFamily="49" charset="0"/>
              <a:buNone/>
              <a:tabLst>
                <a:tab pos="914400" algn="l"/>
              </a:tabLst>
            </a:pPr>
            <a:endParaRPr lang="en-US" sz="1200" kern="100" dirty="0">
              <a:solidFill>
                <a:srgbClr val="FF0000"/>
              </a:solidFill>
              <a:effectLst/>
              <a:latin typeface="Aptos"/>
              <a:ea typeface="Aptos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53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29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Wave</a:t>
            </a: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and say goodbye to the student by name: “Goodbye, [Name]!”</a:t>
            </a: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Press the speaker to play the song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5763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speaker button is for playing the song “Hello, Hello, Clap your hands”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199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Greet the students by name: “Hello, [Name]!”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Encourage them to wave or smile back.</a:t>
            </a:r>
            <a:endParaRPr lang="en-US" sz="1800" kern="100" dirty="0">
              <a:solidFill>
                <a:srgbClr val="FF0000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44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- Say clearly:</a:t>
            </a:r>
            <a:endParaRPr lang="en-US" sz="1800" kern="100" dirty="0">
              <a:solidFill>
                <a:srgbClr val="FF0000"/>
              </a:solidFill>
              <a:effectLst/>
              <a:latin typeface="Aptos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This is the letter A. A says /a/.” (repeat 2–3 times)</a:t>
            </a: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sz="1800" kern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Aptos"/>
              <a:cs typeface="Arial" panose="020B060402020202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/>
                <a:cs typeface="Arial" panose="020B0604020202020204" pitchFamily="34" charset="0"/>
              </a:rPr>
              <a:t>- Press play for the finger to trace the A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r>
              <a:rPr lang="en-US" dirty="0"/>
              <a:t>- </a:t>
            </a: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Have students repeat after you:</a:t>
            </a:r>
            <a:endParaRPr lang="en-US" sz="1800" kern="100" dirty="0">
              <a:solidFill>
                <a:srgbClr val="FF0000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pPr marL="91440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“A says /a/.”</a:t>
            </a:r>
            <a:endParaRPr lang="en-US" sz="1800" kern="100" dirty="0"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60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Press on the speaker Icon for letter A sound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- Use your mouth close to the camera to model the sound clearly</a:t>
            </a:r>
            <a:endParaRPr lang="en-US" sz="1800" kern="100" dirty="0">
              <a:solidFill>
                <a:srgbClr val="FF0000"/>
              </a:solidFill>
              <a:effectLst/>
              <a:latin typeface="Aptos"/>
              <a:ea typeface="Aptos"/>
              <a:cs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08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Repeat slowly and encourage students to say it 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642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Activity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3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18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Interactive Practice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9C5FF0-0F08-4F98-B5B3-080809DFE2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689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619B8-39BE-4ABB-AADD-03DBEB229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171527-5545-4B25-9143-1874658CB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FAA68-2296-4C60-A35F-85DBCD41C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B5FB2-0A37-4664-BC70-E29FE60AB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228DF-D3ED-44CB-A320-42EA043E3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1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81B33-2423-457E-B70F-E2A6975F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F5641-D7AC-499B-A6B0-86B9FD2965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974FB-E5E3-4CA6-8D08-E49C96FF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53165-4D4E-463B-AE36-28CABAA11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BF4E7-1342-402F-B57C-01D25E971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310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44943A-6AD1-4C83-B020-832A79018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61EED5-7714-4E98-9B0D-6DAC55EF1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57A64D-BE5E-48FD-8304-AD157A50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701C2-B974-4AAC-80C6-CF42F00C3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EF02-B8B8-4828-9220-5C40669F3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6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56D1F-0324-4B5B-A5AA-17BD00991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86E77-D7ED-4910-8EC1-713E6317B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DE47-9341-488B-B114-583FB5E8D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522B52-E0E2-42B7-9697-FFA86CC29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2520E-88C3-4D48-904A-1A52E5CBA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80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C6266-0C86-4CAB-BC44-3FE7198B1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3ED70-FB23-47B1-98E1-A841C743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2B06-C455-4D9E-A896-72C73E0B2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7FBA2-999A-46C8-B289-E4365475F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28E0B-8024-49FE-86B0-FFEA2B12F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812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0A28-3294-4B83-89EE-270F97C17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52C7D-ADE2-4D4B-B20A-0AD6A2332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6F5505-542B-4544-AD58-68C94549F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792E33-DB7A-45B5-81F2-58C130DC9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C824D8-9793-478B-B268-7043F78A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65684-02AD-46FF-9E4E-C75BB5326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3B53-027D-477A-93C2-D8D2A4780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EECF3-0529-41C0-B5EB-75415E8F7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C21190-05CD-4AC7-AD74-3E04479DEF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436555-96AF-4E11-91F9-2796619E1D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306B1-058F-4DBA-82D6-AA3768C30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F49F7-61C7-45BD-9846-8DA8D6563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A3A73-A182-4811-868E-A55487074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E09C89-6F0A-4001-BA4E-4FF794839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313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F3BD0-4FFC-4C25-91A4-D1B5C5D84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4180A3-4810-455A-8025-02FB451D6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A9D3F7-6704-4B5D-A2F2-D8D61887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BC333D-62A7-4315-BB96-013078C0B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74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4269A1-8678-4933-A73E-8B1ABCF56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3EAF3A-6540-4945-A261-243743F8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7272AE-C4A1-4317-901F-6695E90F7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4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440E1-322B-4392-9F6B-0353526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7483E-85F3-40B9-878A-2A30FF19C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223CCC-84FE-431C-ABDA-109A7411A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FE2C3-7999-4F75-9261-9ADD2AF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979D5-3145-41EE-941A-DFFD2191E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35E18-CCA0-4586-80CD-9B62F7D4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8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7B8D3-A1C9-4DD9-B281-D466EA825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9F93EE-7C85-4FB5-A170-0E5F0D450B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056E5A-1362-48A0-87A5-7AC74B73D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15D05-F7AD-4C16-B73D-C366FE049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D15C3D-D2DE-4C26-BEC9-0FAADB526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378882-F022-41F1-AE48-EB6CF039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33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B38F6E-1244-4BDF-96E2-2535E818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E6D19-1A38-4ECC-848F-33280D82C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CFA39-6631-45D0-A762-3D78F277F7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BE3B46-77DE-40F5-90F9-4582228A9AD4}" type="datetimeFigureOut">
              <a:rPr lang="en-US" smtClean="0"/>
              <a:t>5/7/2025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0341A-0E4D-4E09-BD92-6FAC159FC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E1576-3619-4C21-A3D1-D33B54825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166CAD-3EBE-4CFB-9167-4BD0D021D5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F523D2-21DA-4ABD-A6B7-E718731CB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EE9E42-9044-4326-A9CE-FE723FD4D8E7}"/>
              </a:ext>
            </a:extLst>
          </p:cNvPr>
          <p:cNvSpPr/>
          <p:nvPr/>
        </p:nvSpPr>
        <p:spPr>
          <a:xfrm>
            <a:off x="259742" y="776827"/>
            <a:ext cx="9143999" cy="2075290"/>
          </a:xfrm>
          <a:prstGeom prst="rect">
            <a:avLst/>
          </a:prstGeom>
          <a:solidFill>
            <a:srgbClr val="70AD47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70AD47"/>
                </a:solidFill>
              </a:rPr>
              <a:t>i</a:t>
            </a:r>
            <a:endParaRPr lang="en-US" dirty="0">
              <a:solidFill>
                <a:srgbClr val="70AD47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46061D-8015-4093-B4DE-B310E3965D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742" y="331362"/>
            <a:ext cx="9144000" cy="2387600"/>
          </a:xfrm>
        </p:spPr>
        <p:txBody>
          <a:bodyPr/>
          <a:lstStyle/>
          <a:p>
            <a:r>
              <a:rPr lang="en-US" sz="6000" b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Level 0 - Lesson 1:</a:t>
            </a:r>
            <a:br>
              <a:rPr lang="en-US" sz="6000" b="1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</a:br>
            <a:r>
              <a:rPr lang="en-US" sz="60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 Sound /a/ (Letter 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43E09C-870E-43BE-9B9A-BC9EF7D546A0}"/>
              </a:ext>
            </a:extLst>
          </p:cNvPr>
          <p:cNvSpPr/>
          <p:nvPr/>
        </p:nvSpPr>
        <p:spPr>
          <a:xfrm>
            <a:off x="7670359" y="5735637"/>
            <a:ext cx="4251296" cy="791001"/>
          </a:xfrm>
          <a:prstGeom prst="rect">
            <a:avLst/>
          </a:prstGeom>
          <a:solidFill>
            <a:srgbClr val="70AD47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7B18B6-C634-434B-848F-D4E307E4A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37259" y="5835566"/>
            <a:ext cx="9144000" cy="1655762"/>
          </a:xfrm>
        </p:spPr>
        <p:txBody>
          <a:bodyPr/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22–25 minutes</a:t>
            </a:r>
            <a:endParaRPr lang="en-US" sz="2400" kern="100" dirty="0">
              <a:solidFill>
                <a:schemeClr val="bg1"/>
              </a:solidFill>
              <a:effectLst/>
              <a:ea typeface="Aptos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72E21E-D15C-4EA0-89EA-596135E9B9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292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6EAA5E-54E2-4A22-B28A-A2076284E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0BA7085-9FDA-44A2-BEEA-FBB4DFFB9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80" y="2489220"/>
            <a:ext cx="2048354" cy="390968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72DD75D-9DC1-4166-A0F0-0D41E3A75277}"/>
              </a:ext>
            </a:extLst>
          </p:cNvPr>
          <p:cNvSpPr/>
          <p:nvPr/>
        </p:nvSpPr>
        <p:spPr>
          <a:xfrm flipH="1">
            <a:off x="3534122" y="2047341"/>
            <a:ext cx="3891380" cy="883757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practice!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9F562-7B9C-4B48-976B-941FC270D89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8757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7F644-A3AE-475D-A919-7EA750917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98089-5B5B-43D0-AA39-35F270B6A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84" y="2684524"/>
            <a:ext cx="2700275" cy="3648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9A0EE2-95B2-49B2-8983-1334DAC9AF3B}"/>
              </a:ext>
            </a:extLst>
          </p:cNvPr>
          <p:cNvSpPr/>
          <p:nvPr/>
        </p:nvSpPr>
        <p:spPr>
          <a:xfrm>
            <a:off x="2343703" y="1358510"/>
            <a:ext cx="4465470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Which one starts with /a/?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32A9B3-38E2-4C7B-9D55-E718E57982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630" y="2946584"/>
            <a:ext cx="1832823" cy="2079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F64341-9705-4E97-875F-48679C5932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03" y="3206367"/>
            <a:ext cx="1819405" cy="18194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5043C7-B9DB-44DD-A634-A7A5C8C64D85}"/>
              </a:ext>
            </a:extLst>
          </p:cNvPr>
          <p:cNvSpPr/>
          <p:nvPr/>
        </p:nvSpPr>
        <p:spPr>
          <a:xfrm>
            <a:off x="7546020" y="0"/>
            <a:ext cx="4746594" cy="1358510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Game 1: What’s This Sound?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3468BC-8A48-453C-AB29-E96B538BAFC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4322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F7F644-A3AE-475D-A919-7EA750917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498089-5B5B-43D0-AA39-35F270B6A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9984" y="2684524"/>
            <a:ext cx="2700275" cy="36485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59A0EE2-95B2-49B2-8983-1334DAC9AF3B}"/>
              </a:ext>
            </a:extLst>
          </p:cNvPr>
          <p:cNvSpPr/>
          <p:nvPr/>
        </p:nvSpPr>
        <p:spPr>
          <a:xfrm>
            <a:off x="2343703" y="1358510"/>
            <a:ext cx="4465470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“Let’s listen... APPLE! Clap or no clap?”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5043C7-B9DB-44DD-A634-A7A5C8C64D85}"/>
              </a:ext>
            </a:extLst>
          </p:cNvPr>
          <p:cNvSpPr/>
          <p:nvPr/>
        </p:nvSpPr>
        <p:spPr>
          <a:xfrm>
            <a:off x="7546020" y="0"/>
            <a:ext cx="4746594" cy="1358510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Game 2: Listen &amp; Clap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19DBF0F-FA7D-4053-8634-89CF9C4EF250}"/>
              </a:ext>
            </a:extLst>
          </p:cNvPr>
          <p:cNvSpPr/>
          <p:nvPr/>
        </p:nvSpPr>
        <p:spPr>
          <a:xfrm>
            <a:off x="4465468" y="3293616"/>
            <a:ext cx="6036815" cy="15979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3200" dirty="0"/>
              <a:t>Apple, banana, ant, ball, axe</a:t>
            </a:r>
            <a:endParaRPr lang="en-US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A1B3D-C1FD-47A2-BF0A-773AE1EDF6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755" y="806887"/>
            <a:ext cx="2187976" cy="2625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91A6B0-66F3-4B02-9807-E4753ACA52B8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982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AEA53-CB1F-4DF3-8C79-E0C3CA0E2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321E5-E704-4440-A1B7-ECB377BDB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766D61-F470-4D81-93C1-81B3C556D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7AFBD-426E-4828-8B1E-67AFF65196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2833" y="3076497"/>
            <a:ext cx="2469457" cy="33366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117D0D-8077-46BD-A4AF-A3654DE67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219" y="2915542"/>
            <a:ext cx="2522797" cy="339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FDCD7D-6F8D-4647-ABA4-673C11595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89" y="3105003"/>
            <a:ext cx="3011430" cy="32796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5A906FD-FB48-4BBB-86CE-0A5A520DDC6B}"/>
              </a:ext>
            </a:extLst>
          </p:cNvPr>
          <p:cNvSpPr/>
          <p:nvPr/>
        </p:nvSpPr>
        <p:spPr>
          <a:xfrm>
            <a:off x="4889608" y="2264302"/>
            <a:ext cx="1836562" cy="993927"/>
          </a:xfrm>
          <a:prstGeom prst="wedgeRoundRect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sound?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7CB04C5-FBC8-4C96-9B58-48342CE2D343}"/>
              </a:ext>
            </a:extLst>
          </p:cNvPr>
          <p:cNvSpPr/>
          <p:nvPr/>
        </p:nvSpPr>
        <p:spPr>
          <a:xfrm>
            <a:off x="8844498" y="2264302"/>
            <a:ext cx="1735007" cy="993927"/>
          </a:xfrm>
          <a:prstGeom prst="wedgeRoundRect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is for...?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01AE6EAF-2086-4E3C-880A-6ED225380695}"/>
              </a:ext>
            </a:extLst>
          </p:cNvPr>
          <p:cNvSpPr/>
          <p:nvPr/>
        </p:nvSpPr>
        <p:spPr>
          <a:xfrm>
            <a:off x="1045356" y="2264302"/>
            <a:ext cx="2002816" cy="1073578"/>
          </a:xfrm>
          <a:prstGeom prst="wedgeRoundRect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letter?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82D2A05-BEC2-4F02-803B-C2F3FAB6AB19}"/>
              </a:ext>
            </a:extLst>
          </p:cNvPr>
          <p:cNvSpPr/>
          <p:nvPr/>
        </p:nvSpPr>
        <p:spPr>
          <a:xfrm>
            <a:off x="-159798" y="0"/>
            <a:ext cx="3187083" cy="912167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Quick review: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AA5C58-8011-4146-AF58-44F5823F70D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317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FBC30D-8066-422D-9B98-A67D1177B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0C23A7A-0621-4D90-9F21-41EE61183C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222" y="786938"/>
            <a:ext cx="4351338" cy="4351338"/>
          </a:xfrm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7EA78063-4763-42BD-A8DE-ABF19CB06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315" y="1980878"/>
            <a:ext cx="2314684" cy="44180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Free Goodbye">
            <a:hlinkClick r:id="" action="ppaction://media"/>
            <a:extLst>
              <a:ext uri="{FF2B5EF4-FFF2-40B4-BE49-F238E27FC236}">
                <a16:creationId xmlns:a16="http://schemas.microsoft.com/office/drawing/2014/main" id="{D629FB30-B322-4233-A526-309DB4C137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62" end="67076.625"/>
                  <p14:fade out="6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3397" y="117244"/>
            <a:ext cx="552450" cy="55245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5260208-B6B0-4858-BF19-06F21AFA4EFD}"/>
              </a:ext>
            </a:extLst>
          </p:cNvPr>
          <p:cNvSpPr/>
          <p:nvPr/>
        </p:nvSpPr>
        <p:spPr>
          <a:xfrm>
            <a:off x="4458626" y="459094"/>
            <a:ext cx="3116991" cy="1686881"/>
          </a:xfrm>
          <a:prstGeom prst="wedgeRoundRectCallou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Goodbye! See you again!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43A339-C2CB-42C9-A113-6FE7A081241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13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4F4AE2A-866D-45CE-A4A2-5C2884B156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hello hello can you clap your hands-[AudioTrimmer.com]">
            <a:hlinkClick r:id="" action="ppaction://media"/>
            <a:extLst>
              <a:ext uri="{FF2B5EF4-FFF2-40B4-BE49-F238E27FC236}">
                <a16:creationId xmlns:a16="http://schemas.microsoft.com/office/drawing/2014/main" id="{75AE7586-C7A0-4A99-8E2D-B50F1BD1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088" y="98286"/>
            <a:ext cx="552450" cy="552450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D9BBCC7-0B38-4B89-9FC6-61C247514899}"/>
              </a:ext>
            </a:extLst>
          </p:cNvPr>
          <p:cNvSpPr/>
          <p:nvPr/>
        </p:nvSpPr>
        <p:spPr>
          <a:xfrm flipH="1">
            <a:off x="1799206" y="1431381"/>
            <a:ext cx="6569243" cy="1491916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60E2CD-0F51-4523-B48B-FFB82EF07CBD}"/>
              </a:ext>
            </a:extLst>
          </p:cNvPr>
          <p:cNvSpPr txBox="1">
            <a:spLocks/>
          </p:cNvSpPr>
          <p:nvPr/>
        </p:nvSpPr>
        <p:spPr>
          <a:xfrm>
            <a:off x="534949" y="10414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kern="0" dirty="0">
                <a:solidFill>
                  <a:schemeClr val="bg1"/>
                </a:solidFill>
                <a:ea typeface="Times New Roman" panose="02020603050405020304" pitchFamily="18" charset="0"/>
              </a:rPr>
              <a:t>Hello, Hello,</a:t>
            </a:r>
          </a:p>
          <a:p>
            <a:pPr algn="ctr"/>
            <a:r>
              <a:rPr lang="en-US" kern="0" dirty="0">
                <a:solidFill>
                  <a:schemeClr val="bg1"/>
                </a:solidFill>
              </a:rPr>
              <a:t>Can you clap your hands?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322B63-5344-4EC5-B321-1B0EF0E131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281" y="3365539"/>
            <a:ext cx="2330519" cy="31374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060530-3E3D-49F1-BEEC-6F818EC71B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167" y="3501456"/>
            <a:ext cx="635050" cy="635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77FB9C-34FF-4753-A7DD-EFB3FDF7B03F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707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8EB1B5-C151-46B9-A72F-6E189F981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46D36C-4A5A-4305-8966-CC5F97E39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707" y="2387719"/>
            <a:ext cx="3419383" cy="3787381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43D81E1-CBE4-45B9-A6E8-67B7B2FA03B7}"/>
              </a:ext>
            </a:extLst>
          </p:cNvPr>
          <p:cNvSpPr/>
          <p:nvPr/>
        </p:nvSpPr>
        <p:spPr>
          <a:xfrm flipH="1">
            <a:off x="2117554" y="1328625"/>
            <a:ext cx="4892845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FE378EE-23BD-4EC6-8D27-3154C0A6CAF4}"/>
              </a:ext>
            </a:extLst>
          </p:cNvPr>
          <p:cNvSpPr txBox="1">
            <a:spLocks/>
          </p:cNvSpPr>
          <p:nvPr/>
        </p:nvSpPr>
        <p:spPr>
          <a:xfrm>
            <a:off x="2403836" y="1662744"/>
            <a:ext cx="4320280" cy="50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kern="0" dirty="0">
                <a:solidFill>
                  <a:schemeClr val="bg1"/>
                </a:solidFill>
                <a:ea typeface="Times New Roman" panose="02020603050405020304" pitchFamily="18" charset="0"/>
              </a:rPr>
              <a:t>Hello Student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10E50-0D46-40B7-BC0A-23EC155D95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97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mp 1_1">
            <a:hlinkClick r:id="" action="ppaction://media"/>
            <a:extLst>
              <a:ext uri="{FF2B5EF4-FFF2-40B4-BE49-F238E27FC236}">
                <a16:creationId xmlns:a16="http://schemas.microsoft.com/office/drawing/2014/main" id="{44283C38-DB70-4E2E-8DD8-061AD7D68C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1219041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C3A02D-E6CD-4A1F-B83A-63924A790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78" y="2887462"/>
            <a:ext cx="3011430" cy="3279654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76DAAF24-C576-4F7D-B489-3A2908F93802}"/>
              </a:ext>
            </a:extLst>
          </p:cNvPr>
          <p:cNvSpPr/>
          <p:nvPr/>
        </p:nvSpPr>
        <p:spPr>
          <a:xfrm>
            <a:off x="1915947" y="1155799"/>
            <a:ext cx="5096257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Let’s introduce the letter A /a/!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F3CC3-5F2A-481E-8286-5BD52D12458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22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4FE9-CE97-480D-8E2A-95B94132F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8d82b5_Letter_A_Sound_Effect">
            <a:hlinkClick r:id="" action="ppaction://media"/>
            <a:extLst>
              <a:ext uri="{FF2B5EF4-FFF2-40B4-BE49-F238E27FC236}">
                <a16:creationId xmlns:a16="http://schemas.microsoft.com/office/drawing/2014/main" id="{5F215D48-16C1-4687-AFF2-CA42F9B6BA0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9775" y="3724275"/>
            <a:ext cx="552450" cy="5524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D224AB-7D8B-463F-9AEF-493600F95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8d82b5_Letter_A_Sound_Effect">
            <a:hlinkClick r:id="" action="ppaction://media"/>
            <a:extLst>
              <a:ext uri="{FF2B5EF4-FFF2-40B4-BE49-F238E27FC236}">
                <a16:creationId xmlns:a16="http://schemas.microsoft.com/office/drawing/2014/main" id="{0D40061B-2E02-49BB-863A-2E8D6C0CF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5750" y="233321"/>
            <a:ext cx="824202" cy="8242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137E40-7E2E-4766-B6D8-2A3D7CBD4B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04" y="3568297"/>
            <a:ext cx="2018309" cy="20183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3DE7D7E1-E2EB-441E-AC07-1FE29C312180}"/>
              </a:ext>
            </a:extLst>
          </p:cNvPr>
          <p:cNvSpPr/>
          <p:nvPr/>
        </p:nvSpPr>
        <p:spPr>
          <a:xfrm>
            <a:off x="2395341" y="1941351"/>
            <a:ext cx="5096257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kern="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“/a/, /a/, /a/ like </a:t>
            </a:r>
            <a:r>
              <a:rPr lang="en-US" sz="3600" b="1" kern="0" dirty="0">
                <a:solidFill>
                  <a:srgbClr val="F03D3C"/>
                </a:solidFill>
                <a:effectLst/>
                <a:latin typeface="+mj-lt"/>
                <a:ea typeface="Times New Roman" panose="02020603050405020304" pitchFamily="18" charset="0"/>
              </a:rPr>
              <a:t>apple”</a:t>
            </a:r>
            <a:endParaRPr lang="en-US" sz="3600" b="1" dirty="0">
              <a:solidFill>
                <a:srgbClr val="F03D3C"/>
              </a:solidFill>
              <a:latin typeface="+mj-l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289D0F9-8405-4434-88B4-EE2D7E8B57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73" y="3115294"/>
            <a:ext cx="3011430" cy="32796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255F7-B05B-4E54-900D-7BB5092F19E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07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006D70-0215-4FF2-9407-DC7EC7061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D95B3-55EA-454C-90A1-07E80367D0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097" y="3259395"/>
            <a:ext cx="2091364" cy="2815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2D81C52-B6DD-4237-8F87-884C1BB13F78}"/>
              </a:ext>
            </a:extLst>
          </p:cNvPr>
          <p:cNvSpPr/>
          <p:nvPr/>
        </p:nvSpPr>
        <p:spPr>
          <a:xfrm flipH="1">
            <a:off x="4679341" y="2233595"/>
            <a:ext cx="3891380" cy="883757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Lets do it slowly and happily!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BC69F6E-AE55-4660-A7F0-9CF94E22C121}"/>
              </a:ext>
            </a:extLst>
          </p:cNvPr>
          <p:cNvSpPr/>
          <p:nvPr/>
        </p:nvSpPr>
        <p:spPr>
          <a:xfrm>
            <a:off x="3591829" y="3579194"/>
            <a:ext cx="4021584" cy="883757"/>
          </a:xfrm>
          <a:prstGeom prst="roundRect">
            <a:avLst/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“Can you say /a/ ?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FE2CA4-A582-44EC-A014-7D362C55217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18968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68220-46C5-43BE-9556-62595D2D8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CBFB19-1933-4675-A0BE-2F7E9C388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481" y="2047567"/>
            <a:ext cx="2279744" cy="4351338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53062D6-D8CA-4789-B2CF-7DE662BE2461}"/>
              </a:ext>
            </a:extLst>
          </p:cNvPr>
          <p:cNvSpPr/>
          <p:nvPr/>
        </p:nvSpPr>
        <p:spPr>
          <a:xfrm flipH="1">
            <a:off x="3427590" y="1763078"/>
            <a:ext cx="3891380" cy="883757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Great job!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6E0E1-3821-4145-A22C-7235B558ED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9148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362DDA-9C1C-42C7-BD85-031A455213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CDD29E-005B-40DF-A2E5-6003A0902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653" y="3429000"/>
            <a:ext cx="1709209" cy="17881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811B75-7F0E-4226-9E4D-F049A4171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8511" y="2847830"/>
            <a:ext cx="2459112" cy="3390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6A8C71E4-A8E0-427E-99DE-8966337A756D}"/>
              </a:ext>
            </a:extLst>
          </p:cNvPr>
          <p:cNvSpPr/>
          <p:nvPr/>
        </p:nvSpPr>
        <p:spPr>
          <a:xfrm>
            <a:off x="4157232" y="1673887"/>
            <a:ext cx="5096257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Let’s open our mouths like an </a:t>
            </a:r>
            <a:r>
              <a:rPr lang="en-US" sz="2400" b="1" kern="0" dirty="0">
                <a:solidFill>
                  <a:srgbClr val="F03D3C"/>
                </a:solidFill>
                <a:effectLst/>
                <a:ea typeface="Times New Roman" panose="02020603050405020304" pitchFamily="18" charset="0"/>
              </a:rPr>
              <a:t>apple</a:t>
            </a:r>
            <a:r>
              <a:rPr lang="en-US" sz="2400" kern="0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! /a/, /a/!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08E3A8-142A-45CC-B107-BC022E8DE09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9872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AB0DC-33D0-47CD-9576-877437976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1F560-9F36-404F-B996-63C05ABDE9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1667D-3EFA-4900-8223-55185D76A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703" y="2915542"/>
            <a:ext cx="2522797" cy="33963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7AD03B-DF42-4755-920E-73580A0512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8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1" y="126337"/>
            <a:ext cx="736787" cy="66805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D13331-8CD0-44B6-B72C-66F057A34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82" y="3574098"/>
            <a:ext cx="1832823" cy="20791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F3F91AD-2810-4D4E-9922-54E4FDFC4418}"/>
              </a:ext>
            </a:extLst>
          </p:cNvPr>
          <p:cNvSpPr/>
          <p:nvPr/>
        </p:nvSpPr>
        <p:spPr>
          <a:xfrm flipH="1">
            <a:off x="3649577" y="1690688"/>
            <a:ext cx="4892845" cy="1173943"/>
          </a:xfrm>
          <a:prstGeom prst="wedgeRoundRectCallout">
            <a:avLst>
              <a:gd name="adj1" fmla="val -31817"/>
              <a:gd name="adj2" fmla="val 91197"/>
              <a:gd name="adj3" fmla="val 16667"/>
            </a:avLst>
          </a:prstGeom>
          <a:solidFill>
            <a:srgbClr val="70AD47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 says /a/. A is for </a:t>
            </a:r>
            <a:r>
              <a:rPr lang="en-US" b="1" dirty="0">
                <a:solidFill>
                  <a:srgbClr val="F03D3C"/>
                </a:solidFill>
              </a:rPr>
              <a:t>apple</a:t>
            </a:r>
            <a:r>
              <a:rPr lang="en-US" dirty="0"/>
              <a:t>. </a:t>
            </a:r>
            <a:r>
              <a:rPr lang="en-US" b="1" dirty="0">
                <a:solidFill>
                  <a:srgbClr val="F03D3C"/>
                </a:solidFill>
              </a:rPr>
              <a:t>Apple</a:t>
            </a:r>
            <a:r>
              <a:rPr lang="en-US" dirty="0"/>
              <a:t> starts with /a/!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94615E9-7CBF-4544-B42A-D17B2D163A4B}"/>
              </a:ext>
            </a:extLst>
          </p:cNvPr>
          <p:cNvSpPr/>
          <p:nvPr/>
        </p:nvSpPr>
        <p:spPr>
          <a:xfrm>
            <a:off x="838200" y="3699292"/>
            <a:ext cx="2956264" cy="914400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is this?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12C311-6DCD-4779-8A97-0908E681900D}"/>
              </a:ext>
            </a:extLst>
          </p:cNvPr>
          <p:cNvSpPr/>
          <p:nvPr/>
        </p:nvSpPr>
        <p:spPr>
          <a:xfrm>
            <a:off x="838200" y="4821446"/>
            <a:ext cx="2956264" cy="914400"/>
          </a:xfrm>
          <a:prstGeom prst="roundRect">
            <a:avLst/>
          </a:prstGeom>
          <a:solidFill>
            <a:srgbClr val="70AD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What sound?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6331C06-4DBB-4B28-933C-D7FF1787578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CDDBE8">
                <a:tint val="45000"/>
                <a:satMod val="40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9" y="1122154"/>
            <a:ext cx="880469" cy="8804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9B41A2-93A6-4434-9B75-49DB1DA7FA18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220"/>
            <a:ext cx="2227646" cy="288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721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388</Words>
  <Application>Microsoft Office PowerPoint</Application>
  <PresentationFormat>Widescreen</PresentationFormat>
  <Paragraphs>64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Courier New</vt:lpstr>
      <vt:lpstr>Symbol</vt:lpstr>
      <vt:lpstr>Times New Roman</vt:lpstr>
      <vt:lpstr>Office Theme</vt:lpstr>
      <vt:lpstr>Level 0 - Lesson 1:  Sound /a/ (Letter 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0 - Lesson 1: Sound /a/ (Letter A)</dc:title>
  <dc:creator>jawad zoubi</dc:creator>
  <cp:lastModifiedBy>jawad zoubi</cp:lastModifiedBy>
  <cp:revision>32</cp:revision>
  <dcterms:created xsi:type="dcterms:W3CDTF">2025-05-06T21:55:48Z</dcterms:created>
  <dcterms:modified xsi:type="dcterms:W3CDTF">2025-05-07T16:45:06Z</dcterms:modified>
</cp:coreProperties>
</file>